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60" r:id="rId5"/>
    <p:sldId id="27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1113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4146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85788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577704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9917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6213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54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3477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795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51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11633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81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1903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0469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28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26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68805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22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p.pl/Literatura/309039924-Juliusz-Slowacki-poeta-ktory-gral-na-gieldzie.html" TargetMode="External"/><Relationship Id="rId2" Type="http://schemas.openxmlformats.org/officeDocument/2006/relationships/hyperlink" Target="https://rynekfinansowy.blogspot.com/2013/02/rodzaje-gied-podzia.html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aczka-wiedzy.pl/juliusz-slowacki-ciekawostki/" TargetMode="External"/><Relationship Id="rId5" Type="http://schemas.openxmlformats.org/officeDocument/2006/relationships/hyperlink" Target="http://www.aphossa.pl/slowacki-i-gielda/" TargetMode="External"/><Relationship Id="rId4" Type="http://schemas.openxmlformats.org/officeDocument/2006/relationships/hyperlink" Target="http://www.edusens.pl/edusensacje/juliusz_slowacki_gral_na_gieldz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95679F-71BF-469B-AFA8-273BC640B7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Juliusz Słowacki na giełdzie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3378838-94A5-421B-AE23-886126093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Jakub wrona i Paweł </a:t>
            </a:r>
            <a:r>
              <a:rPr lang="pl-PL" dirty="0" err="1" smtClean="0"/>
              <a:t>kupis</a:t>
            </a:r>
            <a:r>
              <a:rPr lang="pl-PL" dirty="0" smtClean="0"/>
              <a:t>  klasa 1A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78035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5F52D8B7-6768-4717-ADD8-DBD37DD70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CC146B38-3E4E-4A67-91CF-55DBCC51B4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8FBB01-C096-4163-9862-C541DA26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kariera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A7370C-33C9-40B1-92A1-39669C7AA00D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20000">
            <a:off x="587206" y="2448453"/>
            <a:ext cx="6859199" cy="294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Wracając jednak do kariery giełdowej w papiery wartościowe zaczął inwestować jeszcze zanim osiadł na stałe w Paryżu. Pierwsze 2,5 tysiąca dukatów na operacje finansowe dała mu matka. Sama także inwestowała pieniądze zapisane w testamencie przez ojca Słowackiego w obligacje austriackie lub rosyjskie.</a:t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r>
              <a:rPr lang="pl-PL" sz="1800" dirty="0">
                <a:solidFill>
                  <a:schemeClr val="bg1"/>
                </a:solidFill>
              </a:rPr>
              <a:t/>
            </a:r>
            <a:br>
              <a:rPr lang="pl-PL" sz="1800" dirty="0">
                <a:solidFill>
                  <a:schemeClr val="bg1"/>
                </a:solidFill>
              </a:rPr>
            </a:br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4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C7827FB-B370-4007-83D5-E83AD3D2C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, mężczyzna&#10;&#10;Opis wygenerowany automatycznie">
            <a:extLst>
              <a:ext uri="{FF2B5EF4-FFF2-40B4-BE49-F238E27FC236}">
                <a16:creationId xmlns:a16="http://schemas.microsoft.com/office/drawing/2014/main" xmlns="" id="{F0EEC155-9759-45E8-B0C0-6B93E6A7E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6582E6-FFC2-4542-9D92-D4D4A14D6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Inwestycje słowackiego</a:t>
            </a: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xmlns="" id="{51E038FF-4E72-4714-B9E9-B0AC148C7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B1D3E2D-38F6-4EBF-B45A-F4699AB1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/>
              <a:t>Najlepsze jego inwestycje to zakup akcji Towarzystwa Budowy Żelaznej Kolei Lyońskiej. Zakupił w cenie po 95 franków a po kilku latach warte były 221 franków za akcje. Posiadał także akcje „Port Rouen” oraz akcje banku </a:t>
            </a:r>
            <a:r>
              <a:rPr lang="pl-PL" dirty="0" err="1"/>
              <a:t>Caisse</a:t>
            </a:r>
            <a:r>
              <a:rPr lang="pl-PL" dirty="0"/>
              <a:t> </a:t>
            </a:r>
            <a:r>
              <a:rPr lang="pl-PL" dirty="0" err="1"/>
              <a:t>Gouin</a:t>
            </a:r>
            <a:r>
              <a:rPr lang="pl-PL" dirty="0"/>
              <a:t> („Bilety </a:t>
            </a:r>
            <a:r>
              <a:rPr lang="pl-PL" dirty="0" err="1"/>
              <a:t>Lafitte</a:t>
            </a:r>
            <a:r>
              <a:rPr lang="pl-PL" dirty="0"/>
              <a:t>”). Inwestował także w obligacje, m.in. w obligacje Kasy Dyskontowej w Paryżu i banku Rothschilda. Z prowadzonych przez niego rachunków wynika że w 1848 roku dysponował kwotą ponad 23000 franków.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53518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rysunek, żółty, niebieski&#10;&#10;Opis wygenerowany automatycznie">
            <a:extLst>
              <a:ext uri="{FF2B5EF4-FFF2-40B4-BE49-F238E27FC236}">
                <a16:creationId xmlns:a16="http://schemas.microsoft.com/office/drawing/2014/main" xmlns="" id="{0A80B4D6-E726-41F1-B898-171FB58E1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9" b="15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CDC8BCFB-B092-4D3E-BA0A-9843CC993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" y="609600"/>
            <a:ext cx="7554140" cy="56388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668A36-8298-4E6A-9A7C-B80B989F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227660"/>
            <a:ext cx="6397155" cy="1151965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KRYZYS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2D5014-1AAE-415A-BD89-A00119B9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46867"/>
            <a:ext cx="6397155" cy="294465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pl-PL" sz="2400" dirty="0">
                <a:solidFill>
                  <a:srgbClr val="002060"/>
                </a:solidFill>
                <a:latin typeface="+mj-lt"/>
              </a:rPr>
              <a:t>Słowackiemu na giełdzie powodziło się bardzo dobrze, niestety do czasu. Giełda paryska się rozwijała, niestety niestabilna sytuacja polityczna kraju doprowadziła do załamania jej rynku i wielkiej ucieczki inwestorów. W tamtym czasie Słowacki stracił dość sporo gotówki i wyszedł niemal na minusie. W tamtych czasach tak naprawdę nie było zbyt szybkiego dostępu do informacji i musiał polegać na tych otrzymanych od bankierów. Dlatego ucieczka była niemożliwa</a:t>
            </a:r>
            <a:r>
              <a:rPr lang="pl-PL" sz="18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672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8AF6C9-AE43-43B9-BC18-7D7AD02B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pl-PL" dirty="0"/>
              <a:t>Śmierć WIESZCZA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9921CB45-56FB-4476-9DDC-C905C90D8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3" r="3563" b="1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A5F9AC-4924-44A7-A56D-D228DE4E7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r>
              <a:rPr lang="pl-PL" dirty="0"/>
              <a:t>W roku 1849 zmarł na gruźlicę. Pochowano go na cmentarzu Montmartre w Paryżu, ale już w roku 1927 przewieziono jego prochy do Polski. Prawie osiemdziesiąt lat po śmierci Juliusz Słowacki spoczął u boku swego dawnego przeciwnika Adama Mickiewicza.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9004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92E758-DC3A-46F5-9B8E-557878B4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cIEKAWOStki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CAD5712-791C-4966-9C2A-EDCBCFC8D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1A4B54"/>
                </a:solidFill>
                <a:latin typeface="Open Sans Regular"/>
              </a:rPr>
              <a:t>1</a:t>
            </a:r>
            <a:r>
              <a:rPr lang="pl-PL" sz="1200" dirty="0">
                <a:solidFill>
                  <a:schemeClr val="accent3">
                    <a:lumMod val="75000"/>
                  </a:schemeClr>
                </a:solidFill>
                <a:latin typeface="Open Sans Regular"/>
              </a:rPr>
              <a:t>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Słowacki nigdy się nie ożenił.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Utrzymywał się z inwestycji, gry na paryskiej giełdzie i procentach z wkładów bankowych. Nigdy nie pracował fizycznie.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3.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W 1927 roku prochy Słowackiego zostały przewiezione do Polski z Paryża na polecenie samego Józefa Piłsudskiego. </a:t>
            </a:r>
          </a:p>
          <a:p>
            <a:pPr marL="0" indent="0">
              <a:buNone/>
            </a:pPr>
            <a:r>
              <a:rPr lang="pl-PL" sz="1200" dirty="0">
                <a:solidFill>
                  <a:schemeClr val="accent3">
                    <a:lumMod val="50000"/>
                  </a:schemeClr>
                </a:solidFill>
                <a:latin typeface="Open Sans Regular"/>
              </a:rPr>
              <a:t>4</a:t>
            </a:r>
            <a:r>
              <a:rPr lang="pl-PL" sz="1200" dirty="0">
                <a:solidFill>
                  <a:schemeClr val="accent3">
                    <a:lumMod val="75000"/>
                  </a:schemeClr>
                </a:solidFill>
                <a:latin typeface="Open Sans Regular"/>
              </a:rPr>
              <a:t>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Trumnę przetransportowano w uroczystym rejsie z Gdańska do Krakowa.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5.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Jednym z najsurowszych krytyków Słowackiego był inny Wieszcz, Adam Mickiewicz.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6.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Z okazji 200 rocznicy urodzin poety Poczta Polska wprowadziła w roku 2009 do obiegu znaczek z jego podobizną o nominale 1,55 zł.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7.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Stworzył on spójny system filozoficzny, który nazwał filozofią genezyjską.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chemeClr val="accent3">
                    <a:lumMod val="75000"/>
                  </a:schemeClr>
                </a:solidFill>
              </a:rPr>
              <a:t>8.</a:t>
            </a:r>
            <a:r>
              <a:rPr lang="pl-PL" sz="1200" dirty="0">
                <a:solidFill>
                  <a:srgbClr val="1A4B54"/>
                </a:solidFill>
                <a:latin typeface="Open Sans Regular"/>
              </a:rPr>
              <a:t>Ostatnią osobą, która widziała Słowackiego żywego był Norwid, przyjaciel wieszcza.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>
                <a:solidFill>
                  <a:srgbClr val="1A4B54"/>
                </a:solidFill>
                <a:latin typeface="Open Sans Regular"/>
              </a:rPr>
              <a:t>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xmlns="" val="209691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A4A673F-519E-40B3-A164-A01B7D1012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t="7887" b="4732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AA1D0C-C222-4F8F-94AB-2D16FAE2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676B36-839F-4877-B5BF-17791F1A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dirty="0"/>
              <a:t>Dziękujemy za uwagę</a:t>
            </a:r>
          </a:p>
          <a:p>
            <a:pPr marL="0" indent="0" algn="ctr">
              <a:buNone/>
            </a:pPr>
            <a:r>
              <a:rPr lang="pl-PL" sz="3200" dirty="0"/>
              <a:t>Jakub Wrona i Paweł </a:t>
            </a:r>
            <a:r>
              <a:rPr lang="pl-PL" sz="3200" dirty="0" err="1" smtClean="0"/>
              <a:t>kupis</a:t>
            </a:r>
            <a:r>
              <a:rPr lang="pl-PL" sz="3200" smtClean="0"/>
              <a:t> klasa 1A</a:t>
            </a:r>
            <a:endParaRPr lang="pl-PL" sz="32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27193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43D6D0-7952-47EA-AAC2-4A0B4191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Strony z których korzystaliśmy.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592795D-8C4D-4E2A-806F-2DD33D045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https://rynekfinansowy.blogspot.com/2013/02/rodzaje-gied-podzia.html</a:t>
            </a:r>
            <a:endParaRPr lang="pl-PL" dirty="0"/>
          </a:p>
          <a:p>
            <a:r>
              <a:rPr lang="pl-PL" dirty="0">
                <a:hlinkClick r:id="rId3"/>
              </a:rPr>
              <a:t>https://www.rp.pl/Literatura/309039924-Juliusz-Slowacki-poeta-ktory-gral-na-gieldzie.html</a:t>
            </a:r>
            <a:endParaRPr lang="pl-PL" dirty="0"/>
          </a:p>
          <a:p>
            <a:r>
              <a:rPr lang="pl-PL" dirty="0">
                <a:hlinkClick r:id="rId4"/>
              </a:rPr>
              <a:t>http://www.edusens.pl/edusensacje/juliusz_slowacki_gral_na_gieldzie</a:t>
            </a:r>
            <a:endParaRPr lang="pl-PL" dirty="0"/>
          </a:p>
          <a:p>
            <a:r>
              <a:rPr lang="pl-PL" dirty="0">
                <a:hlinkClick r:id="rId5"/>
              </a:rPr>
              <a:t>http://www.aphossa.pl/slowacki-i-gielda/</a:t>
            </a:r>
            <a:endParaRPr lang="pl-PL" dirty="0"/>
          </a:p>
          <a:p>
            <a:r>
              <a:rPr lang="pl-PL" dirty="0">
                <a:hlinkClick r:id="rId6"/>
              </a:rPr>
              <a:t>https://paczka-wiedzy.pl/juliusz-slowacki-ciekawostki/</a:t>
            </a:r>
            <a:endParaRPr lang="pl-PL" dirty="0"/>
          </a:p>
          <a:p>
            <a:r>
              <a:rPr lang="pl-PL" dirty="0"/>
              <a:t>https://www.money.pl/gielda/wiadomosci/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05139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AB8A88-A60F-421C-9564-D5A7639EA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32D3A04-3120-4CF3-8F9E-6DCF218BA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1DCB112E-AF1C-4D89-8989-7AEDCC217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904" y="468696"/>
            <a:ext cx="4298507" cy="5458422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98D68143-E11F-49D9-A842-E52CB43645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D81F57-CC57-46AD-86A2-54F697BD5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8C42FF-1F7E-4895-ADB5-55F0A7FE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pl-PL" sz="4400" dirty="0">
                <a:solidFill>
                  <a:schemeClr val="bg1"/>
                </a:solidFill>
              </a:rPr>
              <a:t>Kim był słowacki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9B89A1-DCBA-476E-A4D0-F2A6B80C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3395"/>
            <a:ext cx="4334434" cy="3446103"/>
          </a:xfrm>
        </p:spPr>
        <p:txBody>
          <a:bodyPr>
            <a:normAutofit fontScale="92500" lnSpcReduction="10000"/>
          </a:bodyPr>
          <a:lstStyle/>
          <a:p>
            <a:endParaRPr lang="pl-PL" sz="2400" dirty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</a:rPr>
              <a:t>Słowacki Juliusz (1809-1849), </a:t>
            </a:r>
            <a:r>
              <a:rPr lang="pl-PL" sz="2400" dirty="0" smtClean="0">
                <a:solidFill>
                  <a:schemeClr val="bg1"/>
                </a:solidFill>
              </a:rPr>
              <a:t>polski  poeta</a:t>
            </a:r>
            <a:r>
              <a:rPr lang="pl-PL" sz="2400" dirty="0">
                <a:solidFill>
                  <a:schemeClr val="bg1"/>
                </a:solidFill>
              </a:rPr>
              <a:t>, dramatopisarz. </a:t>
            </a:r>
            <a:r>
              <a:rPr lang="pl-PL" sz="2400" dirty="0" smtClean="0">
                <a:solidFill>
                  <a:schemeClr val="bg1"/>
                </a:solidFill>
              </a:rPr>
              <a:t>Jeden </a:t>
            </a:r>
            <a:r>
              <a:rPr lang="pl-PL" sz="2400" dirty="0">
                <a:solidFill>
                  <a:schemeClr val="bg1"/>
                </a:solidFill>
              </a:rPr>
              <a:t>z najwybitniejszych twórców romantycznych, nazywany - obok A. Mickiewicza </a:t>
            </a:r>
            <a:r>
              <a:rPr lang="pl-PL" sz="2400" dirty="0" smtClean="0">
                <a:solidFill>
                  <a:schemeClr val="bg1"/>
                </a:solidFill>
              </a:rPr>
              <a:t>         i </a:t>
            </a:r>
            <a:r>
              <a:rPr lang="pl-PL" sz="2400" dirty="0">
                <a:solidFill>
                  <a:schemeClr val="bg1"/>
                </a:solidFill>
              </a:rPr>
              <a:t>Z. Krasińskiego - </a:t>
            </a:r>
            <a:r>
              <a:rPr lang="pl-PL" sz="2400" i="1" dirty="0">
                <a:solidFill>
                  <a:schemeClr val="bg1"/>
                </a:solidFill>
              </a:rPr>
              <a:t>"wieszczem".</a:t>
            </a:r>
          </a:p>
          <a:p>
            <a:endParaRPr lang="pl-PL" sz="2400" i="1" dirty="0">
              <a:solidFill>
                <a:schemeClr val="bg1"/>
              </a:solidFill>
            </a:endParaRPr>
          </a:p>
          <a:p>
            <a:endParaRPr lang="pl-PL" sz="1800" i="1" dirty="0">
              <a:solidFill>
                <a:schemeClr val="bg1"/>
              </a:solidFill>
            </a:endParaRPr>
          </a:p>
          <a:p>
            <a:endParaRPr lang="pl-PL" sz="1800" i="1" dirty="0">
              <a:solidFill>
                <a:schemeClr val="bg1"/>
              </a:solidFill>
            </a:endParaRPr>
          </a:p>
          <a:p>
            <a:endParaRPr lang="pl-PL" sz="1800" i="1" dirty="0">
              <a:solidFill>
                <a:schemeClr val="bg1"/>
              </a:solidFill>
            </a:endParaRPr>
          </a:p>
          <a:p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94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439168-0FBF-49D9-B646-AA6DED65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925" y="33145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pl-PL" b="1"/>
              <a:t>N</a:t>
            </a:r>
            <a:r>
              <a:rPr lang="pl-PL"/>
              <a:t>ajważniejsze utwory słowackiego.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C297588-DED0-40E5-AA85-F16EE529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25" y="1773405"/>
            <a:ext cx="10396883" cy="33111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Wiersze                                                                                                                        Powieści poetyckie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                                                                                                                                                                           </a:t>
            </a:r>
            <a:r>
              <a:rPr lang="pl-PL" dirty="0" smtClean="0"/>
              <a:t>Arab (1830)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Grób Agamemnona (1839)                                                                              Jan Bielecki (1830)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Hymn (Bogarodzico, Dziewico!) (1830)                                                 </a:t>
            </a:r>
            <a:r>
              <a:rPr lang="pl-PL" dirty="0" err="1" smtClean="0"/>
              <a:t>Lambro</a:t>
            </a:r>
            <a:r>
              <a:rPr lang="pl-PL" dirty="0" smtClean="0"/>
              <a:t> (1832)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Hymn (Smutno mi, Boże!) (1836)                                                                   żmija (1831)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Nie wiadomo co czyli romantyczność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Oda do wolności (1830)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Rozmowa z piramidami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Sowiński w okopach Woli (1844)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Testament mój (1839–1840)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dirty="0" smtClean="0"/>
              <a:t>W Pamiętniku Zofii </a:t>
            </a:r>
            <a:r>
              <a:rPr lang="pl-PL" dirty="0" err="1" smtClean="0"/>
              <a:t>Bobrówny</a:t>
            </a:r>
            <a:r>
              <a:rPr lang="pl-PL" dirty="0" smtClean="0"/>
              <a:t> (1844)</a:t>
            </a:r>
          </a:p>
          <a:p>
            <a:pPr marL="0" indent="0">
              <a:buNone/>
            </a:pP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10646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 descr="Obraz zawierający monitor, ekran, telewizja, trzymający&#10;&#10;Opis wygenerowany automatycznie">
            <a:extLst>
              <a:ext uri="{FF2B5EF4-FFF2-40B4-BE49-F238E27FC236}">
                <a16:creationId xmlns:a16="http://schemas.microsoft.com/office/drawing/2014/main" xmlns="" id="{4209CCBD-AB8F-454E-841C-D0B90A406B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b="7436"/>
          <a:stretch/>
        </p:blipFill>
        <p:spPr>
          <a:xfrm>
            <a:off x="-32970" y="-92268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BED2E2-B70D-4820-BFEC-88430E3A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pl-PL" dirty="0"/>
              <a:t>CO to jest giełda?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3BB5EC-C67A-46E2-91E0-E012A4A7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900" dirty="0">
                <a:solidFill>
                  <a:schemeClr val="accent5">
                    <a:lumMod val="50000"/>
                  </a:schemeClr>
                </a:solidFill>
              </a:rPr>
              <a:t>Giełda to sesje handlowe realizowane w ustalonym, powszechnie znanym miejscu i czasie. W trakcie sesji dochodzi do umów kupna-sprzedaży, po cenach ogłoszonych w codziennych notowaniach.</a:t>
            </a:r>
            <a:br>
              <a:rPr lang="pl-PL" sz="1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9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9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l-PL" sz="19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1900" dirty="0"/>
              <a:t/>
            </a:r>
            <a:br>
              <a:rPr lang="pl-PL" sz="1900" dirty="0"/>
            </a:br>
            <a:endParaRPr lang="pl-PL" sz="1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854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xmlns="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B4ECB24-DAFE-4AC9-99F2-A72B6511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pl-PL" sz="4800"/>
              <a:t>Rodzaje Giełd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370265-DADA-4974-8734-9935EDFB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Giełdy towarowe</a:t>
            </a:r>
            <a: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– handlują towarami masowymi, jakościowo jednorodnymi np. cukrem, bawełną diamentami, Metalami i innymi produktami rolnymi. </a:t>
            </a:r>
          </a:p>
          <a:p>
            <a:pPr marL="0" indent="0">
              <a:buNone/>
            </a:pPr>
            <a:r>
              <a:rPr lang="pl-PL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Giełdy instrumentów pieniężnych</a:t>
            </a:r>
            <a: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– obrót walutami. </a:t>
            </a:r>
          </a:p>
          <a:p>
            <a:pPr marL="0" indent="0">
              <a:buNone/>
            </a:pPr>
            <a:r>
              <a:rPr lang="pl-PL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Giełdy usług</a:t>
            </a:r>
            <a: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– giełdy frachtowe (transakcje kupna, sprzedaży przewozu ładunku; giełdy ubezpieczeniowe np. Rotterdam i Amsterdam. </a:t>
            </a:r>
          </a:p>
          <a:p>
            <a:pPr marL="0" indent="0">
              <a:buNone/>
            </a:pPr>
            <a:r>
              <a:rPr lang="pl-PL" sz="1800" b="1">
                <a:solidFill>
                  <a:schemeClr val="tx1">
                    <a:lumMod val="85000"/>
                    <a:lumOff val="15000"/>
                  </a:schemeClr>
                </a:solidFill>
              </a:rPr>
              <a:t>Giełdy papierów wartościowych</a:t>
            </a:r>
            <a:r>
              <a:rPr lang="pl-P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. Mieszane – np. towarowo-pieniężne. </a:t>
            </a:r>
          </a:p>
          <a:p>
            <a:endParaRPr lang="pl-PL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05651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 descr="Obraz zawierający scena, jasne&#10;&#10;Opis wygenerowany automatycznie">
            <a:extLst>
              <a:ext uri="{FF2B5EF4-FFF2-40B4-BE49-F238E27FC236}">
                <a16:creationId xmlns:a16="http://schemas.microsoft.com/office/drawing/2014/main" xmlns="" id="{7EDC1D05-40F4-4372-B8A9-A9FD9D2D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l="2784" r="627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C17845-DB91-4A4B-8663-9B79872A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pl-PL"/>
              <a:t>Rodzaje transakcji na giełdzie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24DF90F-3D00-4DAC-A312-049A827BD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Giełdy towarowe</a:t>
            </a:r>
            <a:r>
              <a:rPr lang="pl-PL" dirty="0"/>
              <a:t> – handlują towarami masowymi, jakościowo jednorodnymi np. cukrem bawełną, diamentami. Metalami, i innymi produktami rolnymi. </a:t>
            </a:r>
          </a:p>
          <a:p>
            <a:r>
              <a:rPr lang="pl-PL" b="1" dirty="0"/>
              <a:t>Giełdy instrumentów pieniężnych</a:t>
            </a:r>
            <a:r>
              <a:rPr lang="pl-PL" dirty="0"/>
              <a:t> – obrót walutami. </a:t>
            </a:r>
          </a:p>
          <a:p>
            <a:r>
              <a:rPr lang="pl-PL" b="1" dirty="0"/>
              <a:t>Giełdy usług</a:t>
            </a:r>
            <a:r>
              <a:rPr lang="pl-PL" dirty="0"/>
              <a:t> – giełdy frachtowe (transakcje kupna, sprzedaży przewozu ładunku; giełdy ubezpieczeniowe np. Rotterdam i Amsterdam. </a:t>
            </a:r>
          </a:p>
          <a:p>
            <a:r>
              <a:rPr lang="pl-PL" b="1" dirty="0"/>
              <a:t>Giełdy papierów wartościowych:</a:t>
            </a:r>
            <a:r>
              <a:rPr lang="pl-PL" dirty="0"/>
              <a:t> Mieszane – np. towarowo-pieniężne.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700" dirty="0"/>
              <a:t/>
            </a:r>
            <a:br>
              <a:rPr lang="pl-PL" sz="1700" dirty="0"/>
            </a:br>
            <a:r>
              <a:rPr lang="pl-PL" sz="1800" dirty="0"/>
              <a:t/>
            </a:r>
            <a:br>
              <a:rPr lang="pl-PL" sz="1800" dirty="0"/>
            </a:br>
            <a:endParaRPr lang="pl-PL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762700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xmlns="" id="{070981D4-03F8-4729-9D0B-D7AC3A2D4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l="3116" r="36458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E3E34C-3D75-4159-954B-97E3ED90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pl-PL" dirty="0"/>
              <a:t>Czym jest aukcja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EE05B19-5A6D-4CA3-B399-F975B8B8E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Aukcja - </a:t>
            </a:r>
            <a:r>
              <a:rPr lang="pl-PL" dirty="0"/>
              <a:t>jest jedną z form zorganizowanego rynku zawierania transakcji kupna-sprzedaży, w której nabywcą dobra zostaje oferujący najwyższą cenę. Ze względu jednak na różne modele aukcji, nabywca niekoniecznie płaci tę najwyższą cenę. Aukcje organizowane są w formie sprzedaży publicznej. Zazwyczaj przeprowadza się je wtedy, gdy jest wielu potencjalnych nabywców na jeden towar.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5891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CC7827FB-B370-4007-83D5-E83AD3D2C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wewnątrz, stół, siedzi, telewizja&#10;&#10;Opis wygenerowany automatycznie">
            <a:extLst>
              <a:ext uri="{FF2B5EF4-FFF2-40B4-BE49-F238E27FC236}">
                <a16:creationId xmlns:a16="http://schemas.microsoft.com/office/drawing/2014/main" xmlns="" id="{99A018E3-840C-4606-ACAE-874321058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9203" b="6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319DD2-8506-4059-AAC1-DF775047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Giełda – Juliusz słowacki</a:t>
            </a:r>
          </a:p>
        </p:txBody>
      </p:sp>
      <p:sp>
        <p:nvSpPr>
          <p:cNvPr id="16" name="5-Point Star 12">
            <a:extLst>
              <a:ext uri="{FF2B5EF4-FFF2-40B4-BE49-F238E27FC236}">
                <a16:creationId xmlns:a16="http://schemas.microsoft.com/office/drawing/2014/main" xmlns="" id="{51E038FF-4E72-4714-B9E9-B0AC148C7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F754282-C336-4A14-AFFD-7425BE07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33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dirty="0">
                <a:ea typeface="Yu Gothic UI Semibold" panose="020B0700000000000000" pitchFamily="34" charset="-128"/>
              </a:rPr>
              <a:t>Fakt, że nasz wieszcz narodowy Juliusz Słowacki były wytrawnym graczem giełdowym zaskakuje wielu z nas. Na lekcjach szkolnych był przedstawiany jako polski </a:t>
            </a:r>
            <a:r>
              <a:rPr lang="pl-PL" dirty="0"/>
              <a:t>poeta</a:t>
            </a:r>
            <a:r>
              <a:rPr lang="pl-PL" dirty="0">
                <a:ea typeface="Yu Gothic UI Semibold" panose="020B0700000000000000" pitchFamily="34" charset="-128"/>
              </a:rPr>
              <a:t> romantyk </a:t>
            </a:r>
            <a:r>
              <a:rPr lang="pl-PL" dirty="0" smtClean="0">
                <a:ea typeface="Yu Gothic UI Semibold" panose="020B0700000000000000" pitchFamily="34" charset="-128"/>
              </a:rPr>
              <a:t>   i </a:t>
            </a:r>
            <a:r>
              <a:rPr lang="pl-PL" dirty="0">
                <a:ea typeface="Yu Gothic UI Semibold" panose="020B0700000000000000" pitchFamily="34" charset="-128"/>
              </a:rPr>
              <a:t>wieczny emigrant tułający się po Europie, który z powodu choroby zmarł przedwcześnie. Obraz spekulanta giełdowego nie za bardzo przystaje do tej wizji. Ale czy na pewno? Czy spekulując na giełdzie nie trzeba być takim wizjonerem-poetą? Naszym zdaniem tak. Oczywiście trzeba jeszcze umieć obracać pieniędzmi i wiedzieć kiedy zejść na ziemię. Ten warunek też został spełniony przez naszego wieszcza.</a:t>
            </a:r>
            <a:br>
              <a:rPr lang="pl-PL" dirty="0">
                <a:ea typeface="Yu Gothic UI Semibold" panose="020B0700000000000000" pitchFamily="34" charset="-128"/>
              </a:rPr>
            </a:br>
            <a:r>
              <a:rPr lang="pl-PL" dirty="0">
                <a:latin typeface="Verdana" panose="020B0604030504040204" pitchFamily="34" charset="0"/>
              </a:rPr>
              <a:t/>
            </a:r>
            <a:br>
              <a:rPr lang="pl-PL" dirty="0">
                <a:latin typeface="Verdana" panose="020B060403050404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60393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492A138-EC4F-4F03-B497-EBDF2443F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0C93BB-EC43-4014-8534-9854075D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485900"/>
          </a:xfrm>
        </p:spPr>
        <p:txBody>
          <a:bodyPr>
            <a:normAutofit/>
          </a:bodyPr>
          <a:lstStyle/>
          <a:p>
            <a:r>
              <a:rPr lang="pl-PL" dirty="0"/>
              <a:t>Praca wieszcza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D8CD715-92BC-4199-9ECF-5F29D0DEB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86000"/>
            <a:ext cx="5326380" cy="3800693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Okazuje się, że nasz wieszcz był stażystą-aplikantem w Rządowej Komisji Przychodów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</a:rPr>
              <a:t>                       i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Skarbu w Warszawie. Według statutu Rządowej Komisji aplikanci mieli obowiązek </a:t>
            </a:r>
            <a:r>
              <a:rPr lang="pl-PL" sz="2400" dirty="0" smtClean="0">
                <a:solidFill>
                  <a:schemeClr val="accent4">
                    <a:lumMod val="75000"/>
                  </a:schemeClr>
                </a:solidFill>
              </a:rPr>
              <a:t>śledzić                                    </a:t>
            </a:r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i opisywać dzienne kursy „papierów rządowych, wszelkich innych, a także kursy pieniądza”. Potem chwalił się, że jako aplikant zdobył „biegłość w sprawach finansowych”. Na emigracji był też kasjerem Klubu Polskiego a potem został członkiem jego rady gospodarczej. Doradzał także w interesach rodzinie i znajomym</a:t>
            </a:r>
            <a:r>
              <a:rPr lang="pl-PL" sz="1500" dirty="0"/>
              <a:t/>
            </a:r>
            <a:br>
              <a:rPr lang="pl-PL" sz="1500" dirty="0"/>
            </a:br>
            <a:r>
              <a:rPr lang="pl-PL" sz="1500" dirty="0"/>
              <a:t/>
            </a:r>
            <a:br>
              <a:rPr lang="pl-PL" sz="1500" dirty="0"/>
            </a:br>
            <a:r>
              <a:rPr lang="pl-PL" sz="1500" dirty="0"/>
              <a:t/>
            </a:r>
            <a:br>
              <a:rPr lang="pl-PL" sz="1500" dirty="0"/>
            </a:br>
            <a:endParaRPr lang="pl-PL" sz="1500" dirty="0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E35D197A-7444-4D03-B0AB-1CBF2734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2857500"/>
            <a:ext cx="5506927" cy="25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60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598</Words>
  <Application>Microsoft Office PowerPoint</Application>
  <PresentationFormat>Niestandardowy</PresentationFormat>
  <Paragraphs>56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Wydarzenie główne</vt:lpstr>
      <vt:lpstr>Juliusz Słowacki na giełdzie</vt:lpstr>
      <vt:lpstr>Kim był słowacki</vt:lpstr>
      <vt:lpstr>Najważniejsze utwory słowackiego.</vt:lpstr>
      <vt:lpstr>CO to jest giełda?</vt:lpstr>
      <vt:lpstr>Rodzaje Giełd</vt:lpstr>
      <vt:lpstr>Rodzaje transakcji na giełdzie</vt:lpstr>
      <vt:lpstr>Czym jest aukcja</vt:lpstr>
      <vt:lpstr>Giełda – Juliusz słowacki</vt:lpstr>
      <vt:lpstr>Praca wieszcza</vt:lpstr>
      <vt:lpstr>kariera</vt:lpstr>
      <vt:lpstr>Inwestycje słowackiego</vt:lpstr>
      <vt:lpstr>KRYZYS</vt:lpstr>
      <vt:lpstr>Śmierć WIESZCZA</vt:lpstr>
      <vt:lpstr>cIEKAWOStki</vt:lpstr>
      <vt:lpstr>koniec</vt:lpstr>
      <vt:lpstr>Strony z których korzystaliśmy.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Juliusz Słowacki na giełdzie</dc:title>
  <dc:creator>Joanna</dc:creator>
  <cp:lastModifiedBy>user</cp:lastModifiedBy>
  <cp:revision>6</cp:revision>
  <dcterms:created xsi:type="dcterms:W3CDTF">2020-04-26T13:37:11Z</dcterms:created>
  <dcterms:modified xsi:type="dcterms:W3CDTF">2020-05-07T16:15:27Z</dcterms:modified>
</cp:coreProperties>
</file>